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6" r:id="rId17"/>
    <p:sldId id="424" r:id="rId18"/>
    <p:sldId id="42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image" Target="../media/image4.png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过滤器和监听器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监听事件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  <p:graphicFrame>
        <p:nvGraphicFramePr>
          <p:cNvPr id="13316" name="表格 13315"/>
          <p:cNvGraphicFramePr/>
          <p:nvPr>
            <p:custDataLst>
              <p:tags r:id="rId1"/>
            </p:custDataLst>
          </p:nvPr>
        </p:nvGraphicFramePr>
        <p:xfrm>
          <a:off x="643890" y="1076960"/>
          <a:ext cx="10856595" cy="5121275"/>
        </p:xfrm>
        <a:graphic>
          <a:graphicData uri="http://schemas.openxmlformats.org/drawingml/2006/table">
            <a:tbl>
              <a:tblPr/>
              <a:tblGrid>
                <a:gridCol w="5429250"/>
                <a:gridCol w="5427345"/>
              </a:tblGrid>
              <a:tr h="52705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Listener</a:t>
                      </a: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接口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Event</a:t>
                      </a: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类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ServletContextListener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ServletContextEvent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</a:tr>
              <a:tr h="52705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ServletContextAttributeListener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ServletContextAttributeEvent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</a:tr>
              <a:tr h="526415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685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HttpSessionAttributeListener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0000"/>
                          </a:solidFill>
                          <a:ea typeface="黑体" panose="02010609060101010101" pitchFamily="1" charset="-122"/>
                        </a:rPr>
                        <a:t>HttpSessionBindingEvent</a:t>
                      </a:r>
                      <a:endParaRPr lang="zh-CN" altLang="en-US" sz="1900" dirty="0">
                        <a:solidFill>
                          <a:srgbClr val="FF0000"/>
                        </a:solidFill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78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HttpSessionActivationListener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HttpSessionBindingListener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solidFill>
                            <a:srgbClr val="FF0000"/>
                          </a:solidFill>
                          <a:ea typeface="黑体" panose="02010609060101010101" pitchFamily="1" charset="-122"/>
                        </a:rPr>
                        <a:t>HttpSessionBindingEvent</a:t>
                      </a:r>
                      <a:endParaRPr lang="zh-CN" altLang="en-US" sz="1900" dirty="0">
                        <a:solidFill>
                          <a:srgbClr val="FF0000"/>
                        </a:solidFill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5145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ServletRequestListener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ServletRequestEvent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</a:tr>
              <a:tr h="527050"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800" dirty="0">
                          <a:ea typeface="黑体" panose="02010609060101010101" pitchFamily="1" charset="-122"/>
                        </a:rPr>
                        <a:t>ServletRequestAttributeListener</a:t>
                      </a:r>
                      <a:endParaRPr lang="zh-CN" altLang="en-US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  <a:tc>
                  <a:txBody>
                    <a:bodyPr wrap="square"/>
                    <a:lstStyle>
                      <a:lvl1pPr marL="381000" lvl="0" indent="-3810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Blip>
                          <a:blip r:embed="rId2"/>
                        </a:buBlip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1pPr>
                      <a:lvl2pPr marL="762000" lvl="1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arabicPeriod"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2pPr>
                      <a:lvl3pPr marL="1219200" lvl="2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AutoNum type="circleNumDbPlain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3pPr>
                      <a:lvl4pPr marL="1676400" lvl="3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4pPr>
                      <a:lvl5pPr marL="2133600" lvl="4" indent="-304800" algn="l" defTabSz="91440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»"/>
                        <a:defRPr sz="14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pitchFamily="1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20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sz="1900" dirty="0">
                          <a:ea typeface="黑体" panose="02010609060101010101" pitchFamily="1" charset="-122"/>
                        </a:rPr>
                        <a:t>ServletRequesAttributetEvent</a:t>
                      </a:r>
                      <a:endParaRPr lang="zh-CN" altLang="en-US" sz="1900" dirty="0">
                        <a:ea typeface="黑体" panose="02010609060101010101" pitchFamily="1" charset="-122"/>
                      </a:endParaRPr>
                    </a:p>
                  </a:txBody>
                  <a:tcPr vert="horz" anchor="t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00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ServletContextListener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sz="1400">
                <a:sym typeface="+mn-ea"/>
              </a:rPr>
              <a:t>监听ServletContext(Application)的创建与销毁</a:t>
            </a:r>
            <a:endParaRPr lang="zh-CN" altLang="en-US" sz="1400" dirty="0"/>
          </a:p>
          <a:p>
            <a:pPr>
              <a:lnSpc>
                <a:spcPct val="110000"/>
              </a:lnSpc>
            </a:pP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public class ServletContextListenerDemo implements ServletContextListener {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public void contextDestroyed(ServletContextEvent event) {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	System.out.println("Application销毁");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public void contextInitialized(ServletContextEvent event) {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	System.out.println("Application创建");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}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ym typeface="+mn-ea"/>
              </a:rPr>
              <a:t>配置web.xml</a:t>
            </a:r>
            <a:endParaRPr lang="zh-CN" altLang="en-US" sz="1400" dirty="0"/>
          </a:p>
          <a:p>
            <a:pPr>
              <a:lnSpc>
                <a:spcPct val="110000"/>
              </a:lnSpc>
              <a:buNone/>
            </a:pPr>
            <a:r>
              <a:rPr sz="1400">
                <a:solidFill>
                  <a:srgbClr val="FF0000"/>
                </a:solidFill>
                <a:sym typeface="+mn-ea"/>
              </a:rPr>
              <a:t>&lt;listener&gt;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buNone/>
            </a:pPr>
            <a:r>
              <a:rPr sz="1400">
                <a:solidFill>
                  <a:srgbClr val="FF0000"/>
                </a:solidFill>
                <a:sym typeface="+mn-ea"/>
              </a:rPr>
              <a:t>    &lt;listener-class&gt;com.web.ServletContextListenerDemo&lt;/listener-class&gt;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  <a:buNone/>
            </a:pPr>
            <a:r>
              <a:rPr sz="1400">
                <a:solidFill>
                  <a:srgbClr val="FF0000"/>
                </a:solidFill>
                <a:sym typeface="+mn-ea"/>
              </a:rPr>
              <a:t> &lt;/listener&gt;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ServletContextAttributeListener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</a:pPr>
            <a:endParaRPr sz="1600">
              <a:sym typeface="+mn-ea"/>
            </a:endParaRPr>
          </a:p>
          <a:p>
            <a:pPr>
              <a:lnSpc>
                <a:spcPct val="80000"/>
              </a:lnSpc>
            </a:pPr>
            <a:r>
              <a:rPr sz="1600">
                <a:sym typeface="+mn-ea"/>
              </a:rPr>
              <a:t>监听ServletContext(Application)的属性的增加/删除/修改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public void attributeAdded(ServletContextAttributeEvent event) {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	System.out.println("增加属性:"+event.getName());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}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public void attributeRemoved(ServletContextAttributeEvent event) {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	System.out.println("删除属性:"+event.getName());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}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public void attributeReplaced(ServletContextAttributeEvent event) {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	System.out.println("修改属性:"+event.getName());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}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测试: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&lt;%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     application.setAttribute("counter","1");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     application.setAttribute("counter","2");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     application.removeAttribute("counter");</a:t>
            </a:r>
            <a:endParaRPr lang="zh-CN" altLang="en-US" sz="1600" dirty="0"/>
          </a:p>
          <a:p>
            <a:pPr>
              <a:lnSpc>
                <a:spcPct val="80000"/>
              </a:lnSpc>
              <a:buNone/>
            </a:pPr>
            <a:r>
              <a:rPr sz="1600">
                <a:sym typeface="+mn-ea"/>
              </a:rPr>
              <a:t>%&gt;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HttpSessionListener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监听HttpSession(session)的创建与销毁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public void sessionCreated(HttpSessionEvent event) {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	System.</a:t>
            </a:r>
            <a:r>
              <a:rPr i="1">
                <a:sym typeface="+mn-ea"/>
              </a:rPr>
              <a:t>out</a:t>
            </a:r>
            <a:r>
              <a:rPr>
                <a:sym typeface="+mn-ea"/>
              </a:rPr>
              <a:t>.println("sessionCreated新的会话产生");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}</a:t>
            </a:r>
            <a:endParaRPr lang="zh-CN" altLang="en-US" dirty="0"/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public void sessionDestroyed(HttpSessionEvent event) {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	System.</a:t>
            </a:r>
            <a:r>
              <a:rPr i="1">
                <a:sym typeface="+mn-ea"/>
              </a:rPr>
              <a:t>out</a:t>
            </a:r>
            <a:r>
              <a:rPr>
                <a:sym typeface="+mn-ea"/>
              </a:rPr>
              <a:t>.println("sessionDestroyed会话销毁");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}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统计在线人数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public class ListenerDemo implements HttpSessionListener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{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private static int  counter;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public void sessionCreated(HttpSessionEvent event) {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	System.out.println("在线人数增加");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	counter++;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}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public void sessionDestroyed(HttpSessionEvent event) {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	System.out.println("在线人数减少");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	counter--;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}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public static int getCounter() {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	return counter;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	}</a:t>
            </a:r>
            <a:endParaRPr lang="zh-CN" altLang="en-US" sz="1600" dirty="0"/>
          </a:p>
          <a:p>
            <a:pPr>
              <a:lnSpc>
                <a:spcPct val="70000"/>
              </a:lnSpc>
              <a:buNone/>
            </a:pPr>
            <a:r>
              <a:rPr sz="1600">
                <a:sym typeface="+mn-ea"/>
              </a:rPr>
              <a:t>}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35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6745" y="1047750"/>
            <a:ext cx="4476750" cy="5349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6" name="未知"/>
          <p:cNvSpPr>
            <a:spLocks noRot="1" noChangeAspect="1" noEditPoints="1" noTextEdit="1"/>
          </p:cNvSpPr>
          <p:nvPr/>
        </p:nvSpPr>
        <p:spPr>
          <a:xfrm>
            <a:off x="3192463" y="3247708"/>
            <a:ext cx="865187" cy="300037"/>
          </a:xfrm>
          <a:custGeom>
            <a:avLst/>
            <a:gdLst/>
            <a:ahLst/>
            <a:cxnLst>
              <a:cxn ang="0">
                <a:pos x="94214" y="3220901"/>
              </a:cxn>
              <a:cxn ang="0">
                <a:pos x="60052" y="3229535"/>
              </a:cxn>
              <a:cxn ang="0">
                <a:pos x="34521" y="3255437"/>
              </a:cxn>
              <a:cxn ang="0">
                <a:pos x="17261" y="3280980"/>
              </a:cxn>
              <a:cxn ang="0">
                <a:pos x="8630" y="3315157"/>
              </a:cxn>
              <a:cxn ang="0">
                <a:pos x="0" y="3349694"/>
              </a:cxn>
              <a:cxn ang="0">
                <a:pos x="8630" y="3375236"/>
              </a:cxn>
              <a:cxn ang="0">
                <a:pos x="25891" y="3401139"/>
              </a:cxn>
              <a:cxn ang="0">
                <a:pos x="60052" y="3418047"/>
              </a:cxn>
              <a:cxn ang="0">
                <a:pos x="94214" y="3435316"/>
              </a:cxn>
              <a:cxn ang="0">
                <a:pos x="137006" y="3443950"/>
              </a:cxn>
              <a:cxn ang="0">
                <a:pos x="214319" y="3452224"/>
              </a:cxn>
              <a:cxn ang="0">
                <a:pos x="342695" y="3460858"/>
              </a:cxn>
              <a:cxn ang="0">
                <a:pos x="770973" y="3452224"/>
              </a:cxn>
              <a:cxn ang="0">
                <a:pos x="830666" y="3435316"/>
              </a:cxn>
              <a:cxn ang="0">
                <a:pos x="856557" y="3409413"/>
              </a:cxn>
              <a:cxn ang="0">
                <a:pos x="864827" y="3375236"/>
              </a:cxn>
              <a:cxn ang="0">
                <a:pos x="856557" y="3323791"/>
              </a:cxn>
              <a:cxn ang="0">
                <a:pos x="822036" y="3280980"/>
              </a:cxn>
              <a:cxn ang="0">
                <a:pos x="787874" y="3238169"/>
              </a:cxn>
              <a:cxn ang="0">
                <a:pos x="719551" y="3212626"/>
              </a:cxn>
              <a:cxn ang="0">
                <a:pos x="650868" y="3186724"/>
              </a:cxn>
              <a:cxn ang="0">
                <a:pos x="582545" y="3178090"/>
              </a:cxn>
              <a:cxn ang="0">
                <a:pos x="513862" y="3169815"/>
              </a:cxn>
              <a:cxn ang="0">
                <a:pos x="376856" y="3161181"/>
              </a:cxn>
              <a:cxn ang="0">
                <a:pos x="222949" y="3169815"/>
              </a:cxn>
              <a:cxn ang="0">
                <a:pos x="179798" y="3178090"/>
              </a:cxn>
              <a:cxn ang="0">
                <a:pos x="102844" y="3186724"/>
              </a:cxn>
            </a:cxnLst>
            <a:pathLst>
              <a:path w="2406" h="834">
                <a:moveTo>
                  <a:pt x="262" y="166"/>
                </a:moveTo>
                <a:cubicBezTo>
                  <a:pt x="216" y="174"/>
                  <a:pt x="187" y="181"/>
                  <a:pt x="167" y="190"/>
                </a:cubicBezTo>
                <a:cubicBezTo>
                  <a:pt x="128" y="207"/>
                  <a:pt x="117" y="226"/>
                  <a:pt x="96" y="262"/>
                </a:cubicBezTo>
                <a:cubicBezTo>
                  <a:pt x="72" y="303"/>
                  <a:pt x="80" y="290"/>
                  <a:pt x="48" y="333"/>
                </a:cubicBezTo>
                <a:cubicBezTo>
                  <a:pt x="17" y="375"/>
                  <a:pt x="39" y="383"/>
                  <a:pt x="24" y="428"/>
                </a:cubicBezTo>
                <a:cubicBezTo>
                  <a:pt x="11" y="467"/>
                  <a:pt x="2" y="476"/>
                  <a:pt x="0" y="524"/>
                </a:cubicBezTo>
                <a:cubicBezTo>
                  <a:pt x="-2" y="571"/>
                  <a:pt x="17" y="578"/>
                  <a:pt x="24" y="595"/>
                </a:cubicBezTo>
                <a:cubicBezTo>
                  <a:pt x="44" y="643"/>
                  <a:pt x="17" y="635"/>
                  <a:pt x="72" y="667"/>
                </a:cubicBezTo>
                <a:cubicBezTo>
                  <a:pt x="99" y="682"/>
                  <a:pt x="146" y="698"/>
                  <a:pt x="167" y="714"/>
                </a:cubicBezTo>
                <a:cubicBezTo>
                  <a:pt x="200" y="740"/>
                  <a:pt x="223" y="744"/>
                  <a:pt x="262" y="762"/>
                </a:cubicBezTo>
                <a:cubicBezTo>
                  <a:pt x="305" y="781"/>
                  <a:pt x="330" y="784"/>
                  <a:pt x="381" y="786"/>
                </a:cubicBezTo>
                <a:cubicBezTo>
                  <a:pt x="454" y="789"/>
                  <a:pt x="536" y="804"/>
                  <a:pt x="596" y="809"/>
                </a:cubicBezTo>
                <a:cubicBezTo>
                  <a:pt x="713" y="820"/>
                  <a:pt x="849" y="822"/>
                  <a:pt x="953" y="833"/>
                </a:cubicBezTo>
                <a:cubicBezTo>
                  <a:pt x="1301" y="869"/>
                  <a:pt x="1821" y="900"/>
                  <a:pt x="2144" y="809"/>
                </a:cubicBezTo>
                <a:cubicBezTo>
                  <a:pt x="2197" y="794"/>
                  <a:pt x="2261" y="799"/>
                  <a:pt x="2310" y="762"/>
                </a:cubicBezTo>
                <a:cubicBezTo>
                  <a:pt x="2344" y="737"/>
                  <a:pt x="2367" y="710"/>
                  <a:pt x="2382" y="690"/>
                </a:cubicBezTo>
                <a:cubicBezTo>
                  <a:pt x="2410" y="654"/>
                  <a:pt x="2403" y="641"/>
                  <a:pt x="2405" y="595"/>
                </a:cubicBezTo>
                <a:cubicBezTo>
                  <a:pt x="2407" y="545"/>
                  <a:pt x="2412" y="496"/>
                  <a:pt x="2382" y="452"/>
                </a:cubicBezTo>
                <a:cubicBezTo>
                  <a:pt x="2353" y="410"/>
                  <a:pt x="2313" y="376"/>
                  <a:pt x="2286" y="333"/>
                </a:cubicBezTo>
                <a:cubicBezTo>
                  <a:pt x="2259" y="289"/>
                  <a:pt x="2228" y="244"/>
                  <a:pt x="2191" y="214"/>
                </a:cubicBezTo>
                <a:cubicBezTo>
                  <a:pt x="2145" y="176"/>
                  <a:pt x="2055" y="166"/>
                  <a:pt x="2001" y="143"/>
                </a:cubicBezTo>
                <a:cubicBezTo>
                  <a:pt x="1934" y="115"/>
                  <a:pt x="1875" y="92"/>
                  <a:pt x="1810" y="71"/>
                </a:cubicBezTo>
                <a:cubicBezTo>
                  <a:pt x="1738" y="48"/>
                  <a:pt x="1690" y="59"/>
                  <a:pt x="1620" y="47"/>
                </a:cubicBezTo>
                <a:cubicBezTo>
                  <a:pt x="1554" y="36"/>
                  <a:pt x="1498" y="26"/>
                  <a:pt x="1429" y="24"/>
                </a:cubicBezTo>
                <a:cubicBezTo>
                  <a:pt x="1297" y="20"/>
                  <a:pt x="1175" y="14"/>
                  <a:pt x="1048" y="0"/>
                </a:cubicBezTo>
                <a:cubicBezTo>
                  <a:pt x="909" y="-16"/>
                  <a:pt x="720" y="11"/>
                  <a:pt x="620" y="24"/>
                </a:cubicBezTo>
                <a:cubicBezTo>
                  <a:pt x="580" y="29"/>
                  <a:pt x="530" y="43"/>
                  <a:pt x="500" y="47"/>
                </a:cubicBezTo>
                <a:cubicBezTo>
                  <a:pt x="422" y="56"/>
                  <a:pt x="333" y="55"/>
                  <a:pt x="286" y="71"/>
                </a:cubicBezTo>
              </a:path>
            </a:pathLst>
          </a:custGeom>
          <a:noFill/>
          <a:ln w="34925" cap="rnd" cmpd="sng">
            <a:solidFill>
              <a:srgbClr val="FF0000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7" name="Text Box 5"/>
          <p:cNvSpPr txBox="1"/>
          <p:nvPr/>
        </p:nvSpPr>
        <p:spPr>
          <a:xfrm>
            <a:off x="4841875" y="3103245"/>
            <a:ext cx="4954270" cy="42989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200" b="1">
                <a:latin typeface="Arial" panose="020B0604020202020204" pitchFamily="34" charset="0"/>
                <a:ea typeface="楷体_GB2312" pitchFamily="1" charset="-122"/>
              </a:rPr>
              <a:t>这个文件夹中的页面需登录才可以访问</a:t>
            </a:r>
            <a:endParaRPr lang="zh-CN" altLang="en-US" sz="2200" b="1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8438" name="Line 6"/>
          <p:cNvSpPr/>
          <p:nvPr/>
        </p:nvSpPr>
        <p:spPr>
          <a:xfrm flipH="1">
            <a:off x="4095750" y="3360420"/>
            <a:ext cx="762000" cy="76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39" name="Text Box 7"/>
          <p:cNvSpPr txBox="1"/>
          <p:nvPr/>
        </p:nvSpPr>
        <p:spPr>
          <a:xfrm>
            <a:off x="4918075" y="5617845"/>
            <a:ext cx="2432050" cy="427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200" b="1">
                <a:latin typeface="Arial" panose="020B0604020202020204" pitchFamily="34" charset="0"/>
                <a:ea typeface="楷体_GB2312" pitchFamily="1" charset="-122"/>
              </a:rPr>
              <a:t>未登录转向的页面</a:t>
            </a:r>
            <a:endParaRPr lang="zh-CN" altLang="en-US" sz="2200" b="1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8440" name="Text Box 8"/>
          <p:cNvSpPr txBox="1"/>
          <p:nvPr/>
        </p:nvSpPr>
        <p:spPr>
          <a:xfrm>
            <a:off x="4933950" y="5976620"/>
            <a:ext cx="1308100" cy="427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200" b="1">
                <a:latin typeface="Arial" panose="020B0604020202020204" pitchFamily="34" charset="0"/>
                <a:ea typeface="楷体_GB2312" pitchFamily="1" charset="-122"/>
              </a:rPr>
              <a:t>登录页面</a:t>
            </a:r>
            <a:endParaRPr lang="zh-CN" altLang="en-US" sz="2200" b="1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18441" name="Line 9"/>
          <p:cNvSpPr/>
          <p:nvPr/>
        </p:nvSpPr>
        <p:spPr>
          <a:xfrm flipH="1">
            <a:off x="4248150" y="5798820"/>
            <a:ext cx="762000" cy="76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442" name="Line 10"/>
          <p:cNvSpPr/>
          <p:nvPr/>
        </p:nvSpPr>
        <p:spPr>
          <a:xfrm flipH="1">
            <a:off x="4248150" y="6179820"/>
            <a:ext cx="762000" cy="76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SecurityFilter.java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885190"/>
            <a:ext cx="10852150" cy="5809615"/>
          </a:xfrm>
        </p:spPr>
        <p:txBody>
          <a:bodyPr/>
          <a:p>
            <a:pPr>
              <a:lnSpc>
                <a:spcPct val="60000"/>
              </a:lnSpc>
              <a:buNone/>
            </a:pPr>
            <a:endParaRPr sz="1400">
              <a:sym typeface="+mn-ea"/>
            </a:endParaRPr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public class SecurityFilter implements Filter 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private String loginfile;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public void destroy() 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public void doFilter(ServletRequest request, ServletResponse response,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	FilterChain filterChain) throws IOException, ServletException 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HttpServletRequest req= (HttpServletRequest)request;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HttpServletResponse res= (HttpServletResponse)response;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HttpSession session =req.getSession();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System.out.println(session.getAttribute("login"));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//如果没有登录,转到登录页面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if (session.getAttribute("login")!=null){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	filterChain.doFilter(req, res);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}else{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	req.getRequestDispatcher(</a:t>
            </a:r>
            <a:r>
              <a:rPr lang="en-US" altLang="zh-CN" sz="1400">
                <a:sym typeface="+mn-ea"/>
              </a:rPr>
              <a:t>“</a:t>
            </a:r>
            <a:r>
              <a:rPr lang="en-US" altLang="zh-CN" sz="1400">
                <a:sym typeface="+mn-ea"/>
              </a:rPr>
              <a:t>login.jsp”</a:t>
            </a:r>
            <a:r>
              <a:rPr sz="1400">
                <a:sym typeface="+mn-ea"/>
              </a:rPr>
              <a:t>).forward(request, response);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}	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public void init(FilterConfig config) throws ServletException {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	loginfile = config.getInitParameter("loginfile");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60000"/>
              </a:lnSpc>
              <a:buNone/>
            </a:pPr>
            <a:r>
              <a:rPr sz="1400">
                <a:sym typeface="+mn-ea"/>
              </a:rPr>
              <a:t>}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&lt;filter&gt;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  &lt;filter-name&gt;security&lt;/filter-name&gt;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  &lt;filter-class&gt;com.web.SecurityFilter&lt;/filter-class&gt;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  </a:t>
            </a:r>
            <a:r>
              <a:rPr>
                <a:solidFill>
                  <a:srgbClr val="FF0000"/>
                </a:solidFill>
                <a:sym typeface="+mn-ea"/>
              </a:rPr>
              <a:t>&lt;init-param&gt;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       &lt;param-name&gt;loginfile&lt;/param-name&gt;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       &lt;param-value&gt;/index.jsp&lt;/param-value&gt;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    &lt;/init-param&gt;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&lt;/filter&gt;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&lt;filter-mapping&gt;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   &lt;filter-name&gt;security&lt;/filter-name&gt;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   </a:t>
            </a:r>
            <a:r>
              <a:rPr>
                <a:solidFill>
                  <a:srgbClr val="FF0000"/>
                </a:solidFill>
                <a:sym typeface="+mn-ea"/>
              </a:rPr>
              <a:t>&lt;url-pattern&gt;/admin/*&lt;/url-pattern&gt;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  &lt;/filter-mapping&gt;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掌握过滤器的使用</a:t>
            </a:r>
            <a:endParaRPr lang="zh-CN" altLang="en-US"/>
          </a:p>
          <a:p>
            <a:r>
              <a:rPr>
                <a:sym typeface="+mn-ea"/>
              </a:rPr>
              <a:t>掌握监听器的使用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日常生活中的</a:t>
            </a:r>
            <a:r>
              <a:rPr sz="1800">
                <a:solidFill>
                  <a:srgbClr val="FF0000"/>
                </a:solidFill>
                <a:sym typeface="+mn-ea"/>
              </a:rPr>
              <a:t>过滤场景</a:t>
            </a:r>
            <a:endParaRPr lang="zh-CN" altLang="en-US" sz="1800" dirty="0">
              <a:solidFill>
                <a:srgbClr val="FF0000"/>
              </a:solidFill>
              <a:sym typeface="+mn-ea"/>
            </a:endParaRPr>
          </a:p>
          <a:p>
            <a:pPr lvl="1"/>
            <a:r>
              <a:rPr sz="1400">
                <a:sym typeface="+mn-ea"/>
              </a:rPr>
              <a:t>超市</a:t>
            </a:r>
            <a:endParaRPr sz="1400">
              <a:sym typeface="+mn-ea"/>
            </a:endParaRPr>
          </a:p>
          <a:p>
            <a:pPr lvl="1"/>
            <a:r>
              <a:rPr sz="1400">
                <a:sym typeface="+mn-ea"/>
              </a:rPr>
              <a:t>书店</a:t>
            </a:r>
            <a:endParaRPr sz="1400">
              <a:sym typeface="+mn-ea"/>
            </a:endParaRPr>
          </a:p>
          <a:p>
            <a:pPr lvl="1"/>
            <a:r>
              <a:rPr sz="1400">
                <a:sym typeface="+mn-ea"/>
              </a:rPr>
              <a:t>广场</a:t>
            </a:r>
            <a:endParaRPr lang="zh-CN" altLang="en-US" sz="1400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过滤器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171" name="Rectangle 3"/>
          <p:cNvSpPr/>
          <p:nvPr/>
        </p:nvSpPr>
        <p:spPr>
          <a:xfrm>
            <a:off x="3569970" y="4646295"/>
            <a:ext cx="4724400" cy="16002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2" name="AutoShape 4"/>
          <p:cNvSpPr/>
          <p:nvPr/>
        </p:nvSpPr>
        <p:spPr>
          <a:xfrm>
            <a:off x="4255770" y="4874895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JSP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AutoShape 5"/>
          <p:cNvSpPr/>
          <p:nvPr/>
        </p:nvSpPr>
        <p:spPr>
          <a:xfrm>
            <a:off x="6160770" y="4874895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Servlet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174" name="Text Box 6"/>
          <p:cNvSpPr txBox="1"/>
          <p:nvPr/>
        </p:nvSpPr>
        <p:spPr>
          <a:xfrm>
            <a:off x="8446770" y="5179695"/>
            <a:ext cx="15684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Web应用程序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5" name="Rectangle 7"/>
          <p:cNvSpPr/>
          <p:nvPr/>
        </p:nvSpPr>
        <p:spPr>
          <a:xfrm>
            <a:off x="4865370" y="1293495"/>
            <a:ext cx="2057400" cy="152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浏览器</a:t>
            </a:r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Browser</a:t>
            </a:r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7176" name="AutoShape 8"/>
          <p:cNvSpPr/>
          <p:nvPr/>
        </p:nvSpPr>
        <p:spPr>
          <a:xfrm>
            <a:off x="4636770" y="3655695"/>
            <a:ext cx="2514600" cy="609600"/>
          </a:xfrm>
          <a:prstGeom prst="flowChartInputOutpu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7" name="Line 9"/>
          <p:cNvSpPr/>
          <p:nvPr/>
        </p:nvSpPr>
        <p:spPr>
          <a:xfrm>
            <a:off x="5779770" y="2817495"/>
            <a:ext cx="0" cy="17526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8" name="AutoShape 10"/>
          <p:cNvSpPr/>
          <p:nvPr/>
        </p:nvSpPr>
        <p:spPr>
          <a:xfrm>
            <a:off x="4560570" y="3198495"/>
            <a:ext cx="2514600" cy="609600"/>
          </a:xfrm>
          <a:prstGeom prst="flowChartInputOutpu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179" name="Text Box 11"/>
          <p:cNvSpPr txBox="1"/>
          <p:nvPr/>
        </p:nvSpPr>
        <p:spPr>
          <a:xfrm>
            <a:off x="7837170" y="3579495"/>
            <a:ext cx="1301750" cy="427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sz="2200" b="1">
                <a:latin typeface="Arial" panose="020B0604020202020204" pitchFamily="34" charset="0"/>
              </a:rPr>
              <a:t>请求过滤</a:t>
            </a:r>
            <a:endParaRPr lang="zh-CN" altLang="en-US" sz="2200" b="1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一个简单的例子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获取客户请求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19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593215"/>
            <a:ext cx="10852150" cy="45250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配置过滤器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>
                <a:sym typeface="+mn-ea"/>
              </a:rPr>
              <a:t> &lt;filter&gt;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		&lt;filter-name&gt;myfilter&lt;/filter-name&gt;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		&lt;filter-class&gt;com.web.MyFilter&lt;/filter-class&gt;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&lt;/filter&gt;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&lt;filter-mapping&gt;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		&lt;filter-name&gt;myfilter&lt;/filter-name&gt;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		&lt;url-pattern&gt;/index.jsp&lt;/url-pattern&gt;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&lt;/filter-mapping&gt;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使用过滤器解决中文乱码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request.setCharacterEncoding("utf-8");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//类型转换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HttpServletRequest req= (HttpServletRequest)request;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//统一设置请求参数的编码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req.setCharacterEncoding("utf-8");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//让请求页面响应客户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ym typeface="+mn-ea"/>
              </a:rPr>
              <a:t>chain.doFilter(request, response);</a:t>
            </a:r>
            <a:endParaRPr lang="zh-CN" altLang="en-US" dirty="0"/>
          </a:p>
          <a:p>
            <a:pPr>
              <a:lnSpc>
                <a:spcPct val="90000"/>
              </a:lnSpc>
              <a:buNone/>
            </a:pPr>
            <a:endParaRPr lang="zh-CN" altLang="en-US" dirty="0"/>
          </a:p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演示FilterConfig类的作用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>
                <a:solidFill>
                  <a:srgbClr val="FF0000"/>
                </a:solidFill>
                <a:sym typeface="+mn-ea"/>
              </a:rPr>
              <a:t>演示过滤器链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监听器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回顾Swing中的Listener</a:t>
            </a:r>
            <a:endParaRPr lang="zh-CN" altLang="en-US" dirty="0"/>
          </a:p>
          <a:p>
            <a:r>
              <a:rPr>
                <a:sym typeface="+mn-ea"/>
              </a:rPr>
              <a:t>监听的对象是什么?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JavaWeb</a:t>
            </a:r>
            <a:r>
              <a:t>中的监听器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监听的对象是什么?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(ServletContext)Application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(HttpSession)Session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(ServletRequest)Request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UNIT_TABLE_BEAUTIFY" val="smartTable{8d1c4bf8-d0a0-4bd4-bdc7-a5849e70a643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3775</Words>
  <Application>WPS 演示</Application>
  <PresentationFormat>宽屏</PresentationFormat>
  <Paragraphs>235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楷体_GB2312</vt:lpstr>
      <vt:lpstr>新宋体</vt:lpstr>
      <vt:lpstr>Arial Unicode MS</vt:lpstr>
      <vt:lpstr>Calibri</vt:lpstr>
      <vt:lpstr>1_Office 主题​​</vt:lpstr>
      <vt:lpstr>过滤器和监听器</vt:lpstr>
      <vt:lpstr>主要内容</vt:lpstr>
      <vt:lpstr>PowerPoint 演示文稿</vt:lpstr>
      <vt:lpstr>过滤器 </vt:lpstr>
      <vt:lpstr>一个简单的例子 </vt:lpstr>
      <vt:lpstr>配置过滤器</vt:lpstr>
      <vt:lpstr>使用过滤器解决中文乱码</vt:lpstr>
      <vt:lpstr>监听器</vt:lpstr>
      <vt:lpstr>JavaWeb中的监听器</vt:lpstr>
      <vt:lpstr>监听事件</vt:lpstr>
      <vt:lpstr>ServletContextListener</vt:lpstr>
      <vt:lpstr>ServletContextAttributeListener</vt:lpstr>
      <vt:lpstr>HttpSessionListener</vt:lpstr>
      <vt:lpstr>统计在线人数 </vt:lpstr>
      <vt:lpstr>PowerPoint 演示文稿</vt:lpstr>
      <vt:lpstr>SecurityFilter.java</vt:lpstr>
      <vt:lpstr>配置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152</cp:revision>
  <dcterms:created xsi:type="dcterms:W3CDTF">2019-06-19T02:08:00Z</dcterms:created>
  <dcterms:modified xsi:type="dcterms:W3CDTF">2020-07-13T02:30:58Z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